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65" r:id="rId2"/>
    <p:sldId id="264" r:id="rId3"/>
    <p:sldId id="259" r:id="rId4"/>
    <p:sldId id="262" r:id="rId5"/>
    <p:sldId id="260" r:id="rId6"/>
    <p:sldId id="263" r:id="rId7"/>
    <p:sldId id="266" r:id="rId8"/>
  </p:sldIdLst>
  <p:sldSz cx="9144000" cy="6858000" type="screen4x3"/>
  <p:notesSz cx="6858000" cy="9144000"/>
  <p:defaultTextStyle>
    <a:defPPr>
      <a:defRPr lang="sv-S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4671" autoAdjust="0"/>
  </p:normalViewPr>
  <p:slideViewPr>
    <p:cSldViewPr>
      <p:cViewPr varScale="1">
        <p:scale>
          <a:sx n="70" d="100"/>
          <a:sy n="70" d="100"/>
        </p:scale>
        <p:origin x="-138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22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sidhuvu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3" name="Platshållare fö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26A6B4-46F1-4B18-92EF-EE7F70F074B7}" type="datetimeFigureOut">
              <a:rPr lang="sv-SE" smtClean="0"/>
              <a:t>2013-03-14</a:t>
            </a:fld>
            <a:endParaRPr lang="sv-SE"/>
          </a:p>
        </p:txBody>
      </p:sp>
      <p:sp>
        <p:nvSpPr>
          <p:cNvPr id="4" name="Platshållare för bildobjekt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v-SE"/>
          </a:p>
        </p:txBody>
      </p:sp>
      <p:sp>
        <p:nvSpPr>
          <p:cNvPr id="5" name="Platshållare för anteckninga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E15280D-7D3F-4B21-8629-A728D0EA0722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5254187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Platshållare för bildobjekt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2707" name="Platshållare för anteckninga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sv-SE" smtClean="0"/>
          </a:p>
        </p:txBody>
      </p:sp>
      <p:sp>
        <p:nvSpPr>
          <p:cNvPr id="4" name="Platshållare för sidhuvud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pPr>
              <a:defRPr/>
            </a:pPr>
            <a:endParaRPr lang="sv-SE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Platshållare för bildobjekt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3731" name="Platshållare för anteckninga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sv-SE" smtClean="0"/>
          </a:p>
        </p:txBody>
      </p:sp>
      <p:sp>
        <p:nvSpPr>
          <p:cNvPr id="4" name="Platshållare för sidhuvud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pPr>
              <a:defRPr/>
            </a:pPr>
            <a:endParaRPr lang="sv-SE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Platshållare för bildobjekt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1619" name="Platshållare för anteckninga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sv-SE" smtClean="0"/>
          </a:p>
        </p:txBody>
      </p:sp>
      <p:sp>
        <p:nvSpPr>
          <p:cNvPr id="4" name="Platshållare för sidhuvud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pPr>
              <a:defRPr/>
            </a:pPr>
            <a:endParaRPr lang="sv-SE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Platshållare för bildobjekt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2643" name="Platshållare för anteckninga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sv-SE" smtClean="0"/>
          </a:p>
        </p:txBody>
      </p:sp>
      <p:sp>
        <p:nvSpPr>
          <p:cNvPr id="4" name="Platshållare för sidhuvud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pPr>
              <a:defRPr/>
            </a:pPr>
            <a:endParaRPr lang="sv-SE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Platshållare för bildobjekt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6259" name="Platshållare för anteckninga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sv-SE" smtClean="0"/>
          </a:p>
        </p:txBody>
      </p:sp>
      <p:sp>
        <p:nvSpPr>
          <p:cNvPr id="4" name="Platshållare för sidhuvud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pPr>
              <a:defRPr/>
            </a:pPr>
            <a:endParaRPr lang="sv-SE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Platshållare för bildobjekt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1139" name="Platshållare för anteckninga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sv-SE" smtClean="0"/>
          </a:p>
        </p:txBody>
      </p:sp>
      <p:sp>
        <p:nvSpPr>
          <p:cNvPr id="4" name="Platshållare för sidhuvud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pPr>
              <a:defRPr/>
            </a:pPr>
            <a:endParaRPr lang="sv-SE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Underrubrik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v-SE" smtClean="0"/>
              <a:t>Klicka här för att ändra format på underrubrik i bakgrunden</a:t>
            </a:r>
            <a:endParaRPr lang="sv-SE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7495B6-5FFA-488E-A2B6-2E16AE21DA86}" type="datetimeFigureOut">
              <a:rPr lang="sv-SE" smtClean="0"/>
              <a:t>2013-03-14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9E3CA7-FF5A-401A-8819-9A41F6BD483F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5256172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Rubrik och lodrä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lodrät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7495B6-5FFA-488E-A2B6-2E16AE21DA86}" type="datetimeFigureOut">
              <a:rPr lang="sv-SE" smtClean="0"/>
              <a:t>2013-03-14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9E3CA7-FF5A-401A-8819-9A41F6BD483F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584939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ät rubrik oc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rät rubrik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lodrät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7495B6-5FFA-488E-A2B6-2E16AE21DA86}" type="datetimeFigureOut">
              <a:rPr lang="sv-SE" smtClean="0"/>
              <a:t>2013-03-14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9E3CA7-FF5A-401A-8819-9A41F6BD483F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4291670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7495B6-5FFA-488E-A2B6-2E16AE21DA86}" type="datetimeFigureOut">
              <a:rPr lang="sv-SE" smtClean="0"/>
              <a:t>2013-03-14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9E3CA7-FF5A-401A-8819-9A41F6BD483F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101667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vsnitts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7495B6-5FFA-488E-A2B6-2E16AE21DA86}" type="datetimeFigureOut">
              <a:rPr lang="sv-SE" smtClean="0"/>
              <a:t>2013-03-14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9E3CA7-FF5A-401A-8819-9A41F6BD483F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702567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vå innehålls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innehåll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5" name="Platshållare fö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7495B6-5FFA-488E-A2B6-2E16AE21DA86}" type="datetimeFigureOut">
              <a:rPr lang="sv-SE" smtClean="0"/>
              <a:t>2013-03-14</a:t>
            </a:fld>
            <a:endParaRPr lang="sv-SE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9E3CA7-FF5A-401A-8819-9A41F6BD483F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431911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Jämföre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5" name="Platshållare för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6" name="Platshållare för innehåll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7" name="Platshållare fö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7495B6-5FFA-488E-A2B6-2E16AE21DA86}" type="datetimeFigureOut">
              <a:rPr lang="sv-SE" smtClean="0"/>
              <a:t>2013-03-14</a:t>
            </a:fld>
            <a:endParaRPr lang="sv-SE"/>
          </a:p>
        </p:txBody>
      </p:sp>
      <p:sp>
        <p:nvSpPr>
          <p:cNvPr id="8" name="Platshållare för sidfo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9" name="Platshållare för bild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9E3CA7-FF5A-401A-8819-9A41F6BD483F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6551391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7495B6-5FFA-488E-A2B6-2E16AE21DA86}" type="datetimeFigureOut">
              <a:rPr lang="sv-SE" smtClean="0"/>
              <a:t>2013-03-14</a:t>
            </a:fld>
            <a:endParaRPr lang="sv-SE"/>
          </a:p>
        </p:txBody>
      </p:sp>
      <p:sp>
        <p:nvSpPr>
          <p:cNvPr id="4" name="Platshållare för sidfo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5" name="Platshållare för bild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9E3CA7-FF5A-401A-8819-9A41F6BD483F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4158736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7495B6-5FFA-488E-A2B6-2E16AE21DA86}" type="datetimeFigureOut">
              <a:rPr lang="sv-SE" smtClean="0"/>
              <a:t>2013-03-14</a:t>
            </a:fld>
            <a:endParaRPr lang="sv-SE"/>
          </a:p>
        </p:txBody>
      </p:sp>
      <p:sp>
        <p:nvSpPr>
          <p:cNvPr id="3" name="Platshållare för sidfo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9E3CA7-FF5A-401A-8819-9A41F6BD483F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7744154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nehåll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Platshållare för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5" name="Platshållare fö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7495B6-5FFA-488E-A2B6-2E16AE21DA86}" type="datetimeFigureOut">
              <a:rPr lang="sv-SE" smtClean="0"/>
              <a:t>2013-03-14</a:t>
            </a:fld>
            <a:endParaRPr lang="sv-SE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9E3CA7-FF5A-401A-8819-9A41F6BD483F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4851361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bild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v-SE"/>
          </a:p>
        </p:txBody>
      </p:sp>
      <p:sp>
        <p:nvSpPr>
          <p:cNvPr id="4" name="Platshållare för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5" name="Platshållare fö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7495B6-5FFA-488E-A2B6-2E16AE21DA86}" type="datetimeFigureOut">
              <a:rPr lang="sv-SE" smtClean="0"/>
              <a:t>2013-03-14</a:t>
            </a:fld>
            <a:endParaRPr lang="sv-SE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9E3CA7-FF5A-401A-8819-9A41F6BD483F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0536331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rubrik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7495B6-5FFA-488E-A2B6-2E16AE21DA86}" type="datetimeFigureOut">
              <a:rPr lang="sv-SE" smtClean="0"/>
              <a:t>2013-03-14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9E3CA7-FF5A-401A-8819-9A41F6BD483F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9645052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krivateljen.se/" TargetMode="External"/><Relationship Id="rId7" Type="http://schemas.openxmlformats.org/officeDocument/2006/relationships/hyperlink" Target="http://creativecommons.org/licenses/by-nc/2.0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hyperlink" Target="mailto:filippa@skrivateljen.se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4.png"/><Relationship Id="rId5" Type="http://schemas.openxmlformats.org/officeDocument/2006/relationships/image" Target="../media/image3.emf"/><Relationship Id="rId4" Type="http://schemas.openxmlformats.org/officeDocument/2006/relationships/oleObject" Target="../embeddings/oleObject1.bin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creativecommons.org/licenses/by-nc/2.0/" TargetMode="Externa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creativecommons.org/licenses/by/2.0/deed.en" TargetMode="External"/><Relationship Id="rId5" Type="http://schemas.openxmlformats.org/officeDocument/2006/relationships/hyperlink" Target="http://www.flickr.com/photos/jsome1/402152788/" TargetMode="Externa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mailto:filippa@skrivateljen.se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Platshållare för text 5"/>
          <p:cNvSpPr>
            <a:spLocks noGrp="1"/>
          </p:cNvSpPr>
          <p:nvPr>
            <p:ph type="body" sz="half" idx="2"/>
          </p:nvPr>
        </p:nvSpPr>
        <p:spPr>
          <a:xfrm>
            <a:off x="1739900" y="5013176"/>
            <a:ext cx="5928444" cy="1080120"/>
          </a:xfrm>
        </p:spPr>
        <p:txBody>
          <a:bodyPr>
            <a:normAutofit lnSpcReduction="10000"/>
          </a:bodyPr>
          <a:lstStyle/>
          <a:p>
            <a:r>
              <a:rPr lang="sv-SE" sz="1600" b="1" dirty="0" smtClean="0"/>
              <a:t>Filippa Mannerheim,</a:t>
            </a:r>
            <a:r>
              <a:rPr lang="sv-SE" sz="1600" dirty="0" smtClean="0"/>
              <a:t> pedagog, journalist och föreläsare. </a:t>
            </a:r>
          </a:p>
          <a:p>
            <a:r>
              <a:rPr lang="sv-SE" sz="1600" dirty="0" smtClean="0"/>
              <a:t>Hemsida: </a:t>
            </a:r>
            <a:r>
              <a:rPr lang="sv-SE" sz="1600" dirty="0" smtClean="0">
                <a:hlinkClick r:id="rId3"/>
              </a:rPr>
              <a:t>www.skrivateljen.se</a:t>
            </a:r>
            <a:r>
              <a:rPr lang="sv-SE" sz="1600" dirty="0" smtClean="0"/>
              <a:t> </a:t>
            </a:r>
            <a:br>
              <a:rPr lang="sv-SE" sz="1600" dirty="0" smtClean="0"/>
            </a:br>
            <a:r>
              <a:rPr lang="sv-SE" sz="1600" dirty="0" err="1" smtClean="0"/>
              <a:t>Facebook</a:t>
            </a:r>
            <a:r>
              <a:rPr lang="sv-SE" sz="1600" dirty="0" smtClean="0"/>
              <a:t>-sida: Det är bara att googla </a:t>
            </a:r>
            <a:br>
              <a:rPr lang="sv-SE" sz="1600" dirty="0" smtClean="0"/>
            </a:br>
            <a:r>
              <a:rPr lang="sv-SE" sz="1600" dirty="0" smtClean="0"/>
              <a:t>E-post: </a:t>
            </a:r>
            <a:r>
              <a:rPr lang="sv-SE" sz="1600" dirty="0" smtClean="0">
                <a:hlinkClick r:id="rId4"/>
              </a:rPr>
              <a:t>filippa@skrivateljen.se</a:t>
            </a:r>
            <a:r>
              <a:rPr lang="sv-SE" sz="1600" dirty="0" smtClean="0"/>
              <a:t> </a:t>
            </a:r>
          </a:p>
          <a:p>
            <a:endParaRPr lang="sv-SE" dirty="0" smtClean="0"/>
          </a:p>
          <a:p>
            <a:endParaRPr lang="sv-SE" dirty="0" smtClean="0"/>
          </a:p>
        </p:txBody>
      </p:sp>
      <p:pic>
        <p:nvPicPr>
          <p:cNvPr id="13316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9900" y="1960563"/>
            <a:ext cx="5819775" cy="274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7" name="Bildobjekt 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3425" y="7938"/>
            <a:ext cx="5292725" cy="2246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ktangel 6"/>
          <p:cNvSpPr/>
          <p:nvPr/>
        </p:nvSpPr>
        <p:spPr>
          <a:xfrm>
            <a:off x="1739900" y="4442153"/>
            <a:ext cx="1898277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defRPr/>
            </a:pPr>
            <a:r>
              <a:rPr lang="sv-SE" sz="800" b="1" dirty="0">
                <a:solidFill>
                  <a:schemeClr val="accent1">
                    <a:lumMod val="75000"/>
                  </a:schemeClr>
                </a:solidFill>
                <a:latin typeface="Garamond" pitchFamily="18" charset="0"/>
              </a:rPr>
              <a:t>Foto: </a:t>
            </a:r>
            <a:r>
              <a:rPr lang="sv-SE" sz="800" b="1" dirty="0" smtClean="0">
                <a:solidFill>
                  <a:schemeClr val="accent1">
                    <a:lumMod val="75000"/>
                  </a:schemeClr>
                </a:solidFill>
                <a:latin typeface="Garamond" pitchFamily="18" charset="0"/>
              </a:rPr>
              <a:t>Filippa Mannerheim </a:t>
            </a:r>
            <a:r>
              <a:rPr lang="sv-SE" sz="800" b="1" dirty="0" smtClean="0">
                <a:solidFill>
                  <a:schemeClr val="accent1">
                    <a:lumMod val="75000"/>
                  </a:schemeClr>
                </a:solidFill>
                <a:latin typeface="Garamond" pitchFamily="18" charset="0"/>
                <a:hlinkClick r:id="rId7"/>
              </a:rPr>
              <a:t>CC BY-NC</a:t>
            </a:r>
            <a:r>
              <a:rPr lang="sv-SE" sz="800" b="1" dirty="0" smtClean="0">
                <a:solidFill>
                  <a:schemeClr val="accent1">
                    <a:lumMod val="75000"/>
                  </a:schemeClr>
                </a:solidFill>
                <a:latin typeface="Garamond" pitchFamily="18" charset="0"/>
              </a:rPr>
              <a:t> </a:t>
            </a:r>
            <a:r>
              <a:rPr lang="sv-SE" sz="800" b="1" dirty="0" smtClean="0">
                <a:solidFill>
                  <a:prstClr val="white"/>
                </a:solidFill>
                <a:latin typeface="Garamond" pitchFamily="18" charset="0"/>
              </a:rPr>
              <a:t> </a:t>
            </a:r>
            <a:endParaRPr lang="sv-SE" sz="800" dirty="0">
              <a:solidFill>
                <a:prstClr val="white"/>
              </a:solidFill>
              <a:latin typeface="Garamond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70068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Arial" charset="0"/>
              <a:buNone/>
              <a:defRPr/>
            </a:pPr>
            <a:endParaRPr lang="sv-SE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eaLnBrk="1" hangingPunct="1">
              <a:buFont typeface="Arial" charset="0"/>
              <a:buNone/>
              <a:defRPr/>
            </a:pPr>
            <a:endParaRPr lang="sv-SE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eaLnBrk="1" hangingPunct="1">
              <a:defRPr/>
            </a:pPr>
            <a:endParaRPr lang="sv-SE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eaLnBrk="1" hangingPunct="1">
              <a:defRPr/>
            </a:pPr>
            <a:endParaRPr lang="sv-SE" sz="24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>
              <a:defRPr/>
            </a:pPr>
            <a:endParaRPr lang="sv-SE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0" indent="0">
              <a:buFont typeface="Arial" charset="0"/>
              <a:buNone/>
              <a:defRPr/>
            </a:pPr>
            <a:endParaRPr lang="sv-SE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graphicFrame>
        <p:nvGraphicFramePr>
          <p:cNvPr id="14340" name="Object 2"/>
          <p:cNvGraphicFramePr>
            <a:graphicFrameLocks noChangeAspect="1"/>
          </p:cNvGraphicFramePr>
          <p:nvPr/>
        </p:nvGraphicFramePr>
        <p:xfrm>
          <a:off x="-98425" y="0"/>
          <a:ext cx="4670425" cy="69135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0" name="Acrobat Document" r:id="rId4" imgW="3647981" imgH="5400561" progId="AcroExch.Document.7">
                  <p:embed/>
                </p:oleObj>
              </mc:Choice>
              <mc:Fallback>
                <p:oleObj name="Acrobat Document" r:id="rId4" imgW="3647981" imgH="5400561" progId="AcroExch.Document.7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-98425" y="0"/>
                        <a:ext cx="4670425" cy="69135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341" name="textruta 5"/>
          <p:cNvSpPr txBox="1">
            <a:spLocks noChangeArrowheads="1"/>
          </p:cNvSpPr>
          <p:nvPr/>
        </p:nvSpPr>
        <p:spPr bwMode="auto">
          <a:xfrm>
            <a:off x="5651500" y="2349500"/>
            <a:ext cx="3384550" cy="3970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sv-SE" b="1" dirty="0">
                <a:latin typeface="Garamond" pitchFamily="18" charset="0"/>
              </a:rPr>
              <a:t>Lgr 11 	</a:t>
            </a:r>
            <a:r>
              <a:rPr lang="sv-SE" b="1" dirty="0" smtClean="0">
                <a:latin typeface="Garamond" pitchFamily="18" charset="0"/>
              </a:rPr>
              <a:t>	Gy </a:t>
            </a:r>
            <a:r>
              <a:rPr lang="sv-SE" b="1" dirty="0">
                <a:latin typeface="Garamond" pitchFamily="18" charset="0"/>
              </a:rPr>
              <a:t>2011 </a:t>
            </a:r>
            <a:r>
              <a:rPr lang="sv-SE" dirty="0">
                <a:latin typeface="Garamond" pitchFamily="18" charset="0"/>
              </a:rPr>
              <a:t>	</a:t>
            </a:r>
          </a:p>
          <a:p>
            <a:pPr eaLnBrk="1" hangingPunct="1"/>
            <a:r>
              <a:rPr lang="sv-SE" dirty="0">
                <a:latin typeface="Garamond" pitchFamily="18" charset="0"/>
              </a:rPr>
              <a:t>fusk och </a:t>
            </a:r>
            <a:r>
              <a:rPr lang="sv-SE" dirty="0" smtClean="0">
                <a:latin typeface="Garamond" pitchFamily="18" charset="0"/>
              </a:rPr>
              <a:t>plagiat</a:t>
            </a:r>
            <a:r>
              <a:rPr lang="sv-SE" dirty="0">
                <a:latin typeface="Garamond" pitchFamily="18" charset="0"/>
              </a:rPr>
              <a:t>	</a:t>
            </a:r>
            <a:r>
              <a:rPr lang="sv-SE" dirty="0" smtClean="0">
                <a:latin typeface="Garamond" pitchFamily="18" charset="0"/>
              </a:rPr>
              <a:t>söka </a:t>
            </a:r>
            <a:r>
              <a:rPr lang="sv-SE" dirty="0">
                <a:latin typeface="Garamond" pitchFamily="18" charset="0"/>
              </a:rPr>
              <a:t>	</a:t>
            </a:r>
          </a:p>
          <a:p>
            <a:pPr eaLnBrk="1" hangingPunct="1"/>
            <a:r>
              <a:rPr lang="sv-SE" dirty="0">
                <a:latin typeface="Garamond" pitchFamily="18" charset="0"/>
              </a:rPr>
              <a:t>avsändare		texttyper	</a:t>
            </a:r>
          </a:p>
          <a:p>
            <a:pPr eaLnBrk="1" hangingPunct="1"/>
            <a:r>
              <a:rPr lang="sv-SE" dirty="0">
                <a:latin typeface="Garamond" pitchFamily="18" charset="0"/>
              </a:rPr>
              <a:t>granska källor	bildanalys</a:t>
            </a:r>
            <a:br>
              <a:rPr lang="sv-SE" dirty="0">
                <a:latin typeface="Garamond" pitchFamily="18" charset="0"/>
              </a:rPr>
            </a:br>
            <a:r>
              <a:rPr lang="sv-SE" dirty="0">
                <a:latin typeface="Garamond" pitchFamily="18" charset="0"/>
              </a:rPr>
              <a:t>ljud 		</a:t>
            </a:r>
            <a:r>
              <a:rPr lang="sv-SE" dirty="0" err="1" smtClean="0">
                <a:latin typeface="Garamond" pitchFamily="18" charset="0"/>
              </a:rPr>
              <a:t>youtube</a:t>
            </a:r>
            <a:r>
              <a:rPr lang="sv-SE" dirty="0">
                <a:latin typeface="Garamond" pitchFamily="18" charset="0"/>
              </a:rPr>
              <a:t>	</a:t>
            </a:r>
          </a:p>
          <a:p>
            <a:pPr eaLnBrk="1" hangingPunct="1"/>
            <a:r>
              <a:rPr lang="sv-SE" dirty="0">
                <a:latin typeface="Garamond" pitchFamily="18" charset="0"/>
              </a:rPr>
              <a:t>språk 		webben</a:t>
            </a:r>
          </a:p>
          <a:p>
            <a:pPr eaLnBrk="1" hangingPunct="1"/>
            <a:r>
              <a:rPr lang="sv-SE" dirty="0">
                <a:latin typeface="Garamond" pitchFamily="18" charset="0"/>
              </a:rPr>
              <a:t>a</a:t>
            </a:r>
            <a:r>
              <a:rPr lang="sv-SE" dirty="0" smtClean="0">
                <a:latin typeface="Garamond" pitchFamily="18" charset="0"/>
              </a:rPr>
              <a:t>nalysera</a:t>
            </a:r>
            <a:r>
              <a:rPr lang="sv-SE" dirty="0">
                <a:latin typeface="Garamond" pitchFamily="18" charset="0"/>
              </a:rPr>
              <a:t>		</a:t>
            </a:r>
            <a:r>
              <a:rPr lang="sv-SE" dirty="0" smtClean="0">
                <a:latin typeface="Garamond" pitchFamily="18" charset="0"/>
              </a:rPr>
              <a:t>sociala </a:t>
            </a:r>
            <a:r>
              <a:rPr lang="sv-SE" dirty="0">
                <a:latin typeface="Garamond" pitchFamily="18" charset="0"/>
              </a:rPr>
              <a:t>medier</a:t>
            </a:r>
            <a:br>
              <a:rPr lang="sv-SE" dirty="0">
                <a:latin typeface="Garamond" pitchFamily="18" charset="0"/>
              </a:rPr>
            </a:br>
            <a:r>
              <a:rPr lang="sv-SE" dirty="0" err="1">
                <a:latin typeface="Garamond" pitchFamily="18" charset="0"/>
              </a:rPr>
              <a:t>w</a:t>
            </a:r>
            <a:r>
              <a:rPr lang="sv-SE" dirty="0" err="1" smtClean="0">
                <a:latin typeface="Garamond" pitchFamily="18" charset="0"/>
              </a:rPr>
              <a:t>ikipedia</a:t>
            </a:r>
            <a:r>
              <a:rPr lang="sv-SE" dirty="0">
                <a:latin typeface="Garamond" pitchFamily="18" charset="0"/>
              </a:rPr>
              <a:t>		skriva</a:t>
            </a:r>
            <a:br>
              <a:rPr lang="sv-SE" dirty="0">
                <a:latin typeface="Garamond" pitchFamily="18" charset="0"/>
              </a:rPr>
            </a:br>
            <a:r>
              <a:rPr lang="sv-SE" dirty="0">
                <a:latin typeface="Garamond" pitchFamily="18" charset="0"/>
              </a:rPr>
              <a:t>bloggen		</a:t>
            </a:r>
            <a:r>
              <a:rPr lang="sv-SE" dirty="0" smtClean="0">
                <a:latin typeface="Garamond" pitchFamily="18" charset="0"/>
              </a:rPr>
              <a:t>källkritik</a:t>
            </a:r>
          </a:p>
          <a:p>
            <a:pPr eaLnBrk="1" hangingPunct="1"/>
            <a:r>
              <a:rPr lang="sv-SE" dirty="0">
                <a:latin typeface="Garamond" pitchFamily="18" charset="0"/>
              </a:rPr>
              <a:t>m</a:t>
            </a:r>
            <a:r>
              <a:rPr lang="sv-SE" dirty="0" smtClean="0">
                <a:latin typeface="Garamond" pitchFamily="18" charset="0"/>
              </a:rPr>
              <a:t>ediers roll	internet</a:t>
            </a:r>
            <a:endParaRPr lang="sv-SE" dirty="0">
              <a:latin typeface="Garamond" pitchFamily="18" charset="0"/>
            </a:endParaRPr>
          </a:p>
          <a:p>
            <a:pPr eaLnBrk="1" hangingPunct="1"/>
            <a:r>
              <a:rPr lang="sv-SE" dirty="0">
                <a:latin typeface="Garamond" pitchFamily="18" charset="0"/>
              </a:rPr>
              <a:t>Surfa		Google-koll</a:t>
            </a:r>
            <a:r>
              <a:rPr lang="sv-SE" dirty="0"/>
              <a:t/>
            </a:r>
            <a:br>
              <a:rPr lang="sv-SE" dirty="0"/>
            </a:br>
            <a:r>
              <a:rPr lang="sv-SE" dirty="0"/>
              <a:t> </a:t>
            </a:r>
            <a:br>
              <a:rPr lang="sv-SE" dirty="0"/>
            </a:br>
            <a:r>
              <a:rPr lang="sv-SE" dirty="0"/>
              <a:t> </a:t>
            </a:r>
            <a:br>
              <a:rPr lang="sv-SE" dirty="0"/>
            </a:br>
            <a:endParaRPr lang="sv-SE" dirty="0">
              <a:latin typeface="Garamond" pitchFamily="18" charset="0"/>
            </a:endParaRPr>
          </a:p>
        </p:txBody>
      </p:sp>
      <p:sp>
        <p:nvSpPr>
          <p:cNvPr id="14342" name="textruta 7"/>
          <p:cNvSpPr txBox="1">
            <a:spLocks noChangeArrowheads="1"/>
          </p:cNvSpPr>
          <p:nvPr/>
        </p:nvSpPr>
        <p:spPr bwMode="auto">
          <a:xfrm>
            <a:off x="5057775" y="828099"/>
            <a:ext cx="3978275" cy="1292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sv-SE" sz="2000" dirty="0" smtClean="0"/>
              <a:t>En ny lärobok med uppgifter </a:t>
            </a:r>
            <a:r>
              <a:rPr lang="sv-SE" sz="2000" dirty="0"/>
              <a:t>i informationssökning och källkritik</a:t>
            </a:r>
            <a:r>
              <a:rPr lang="sv-SE" sz="2000" dirty="0" smtClean="0"/>
              <a:t>.(</a:t>
            </a:r>
            <a:r>
              <a:rPr lang="sv-SE" sz="2000" dirty="0" err="1"/>
              <a:t>Sanoma</a:t>
            </a:r>
            <a:r>
              <a:rPr lang="sv-SE" sz="2000" dirty="0"/>
              <a:t> utbildning)</a:t>
            </a:r>
            <a:r>
              <a:rPr lang="sv-SE" dirty="0"/>
              <a:t/>
            </a:r>
            <a:br>
              <a:rPr lang="sv-SE" dirty="0"/>
            </a:br>
            <a:endParaRPr lang="sv-SE" dirty="0"/>
          </a:p>
        </p:txBody>
      </p:sp>
      <p:pic>
        <p:nvPicPr>
          <p:cNvPr id="6" name="Bildobjekt 1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4328" y="148649"/>
            <a:ext cx="1154286" cy="4905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19470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8" name="Platshållare för bildnummer 7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29C0DE38-271E-43B1-B8A7-66373072C75B}" type="slidenum">
              <a:rPr lang="sv-SE" smtClean="0"/>
              <a:pPr eaLnBrk="1" hangingPunct="1"/>
              <a:t>3</a:t>
            </a:fld>
            <a:endParaRPr lang="sv-SE" smtClean="0"/>
          </a:p>
        </p:txBody>
      </p:sp>
      <p:pic>
        <p:nvPicPr>
          <p:cNvPr id="52229" name="Platshållare för innehåll 11" descr="Undersöka söka.JPG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059832" y="2996952"/>
            <a:ext cx="3417887" cy="3417887"/>
          </a:xfrm>
        </p:spPr>
      </p:pic>
      <p:sp>
        <p:nvSpPr>
          <p:cNvPr id="52230" name="Platshållare för text 10"/>
          <p:cNvSpPr>
            <a:spLocks noGrp="1"/>
          </p:cNvSpPr>
          <p:nvPr>
            <p:ph type="body" idx="1"/>
          </p:nvPr>
        </p:nvSpPr>
        <p:spPr>
          <a:xfrm>
            <a:off x="2555875" y="2060575"/>
            <a:ext cx="4752975" cy="647700"/>
          </a:xfrm>
        </p:spPr>
        <p:txBody>
          <a:bodyPr>
            <a:noAutofit/>
          </a:bodyPr>
          <a:lstStyle/>
          <a:p>
            <a:r>
              <a:rPr lang="sv-SE" sz="4000" dirty="0" smtClean="0">
                <a:solidFill>
                  <a:srgbClr val="595959"/>
                </a:solidFill>
                <a:latin typeface="+mj-lt"/>
                <a:ea typeface="+mj-ea"/>
                <a:cs typeface="+mj-cs"/>
              </a:rPr>
              <a:t>Sökfråga: Potatis…?</a:t>
            </a:r>
            <a:endParaRPr lang="sv-SE" sz="4000" dirty="0">
              <a:solidFill>
                <a:srgbClr val="595959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52231" name="Bildobjekt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0775" y="0"/>
            <a:ext cx="1639888" cy="696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ubrik 1"/>
          <p:cNvSpPr txBox="1">
            <a:spLocks/>
          </p:cNvSpPr>
          <p:nvPr/>
        </p:nvSpPr>
        <p:spPr>
          <a:xfrm>
            <a:off x="467544" y="476672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sv-SE" dirty="0" smtClean="0">
                <a:solidFill>
                  <a:srgbClr val="595959"/>
                </a:solidFill>
              </a:rPr>
              <a:t>Att</a:t>
            </a:r>
            <a:r>
              <a:rPr lang="sv-SE" sz="4000" dirty="0" smtClean="0"/>
              <a:t> </a:t>
            </a:r>
            <a:r>
              <a:rPr lang="sv-SE" dirty="0" smtClean="0">
                <a:solidFill>
                  <a:srgbClr val="595959"/>
                </a:solidFill>
              </a:rPr>
              <a:t>samtals-googla</a:t>
            </a:r>
            <a:r>
              <a:rPr lang="sv-SE" sz="4000" dirty="0" smtClean="0"/>
              <a:t> </a:t>
            </a:r>
            <a:r>
              <a:rPr lang="sv-SE" dirty="0" smtClean="0">
                <a:solidFill>
                  <a:srgbClr val="595959"/>
                </a:solidFill>
              </a:rPr>
              <a:t>tillsammans</a:t>
            </a:r>
            <a:r>
              <a:rPr lang="sv-SE" sz="4000" dirty="0" smtClean="0"/>
              <a:t> </a:t>
            </a:r>
            <a:br>
              <a:rPr lang="sv-SE" sz="4000" dirty="0" smtClean="0"/>
            </a:br>
            <a:r>
              <a:rPr lang="sv-SE" sz="3100" dirty="0" smtClean="0">
                <a:solidFill>
                  <a:srgbClr val="595959"/>
                </a:solidFill>
              </a:rPr>
              <a:t>Eller</a:t>
            </a:r>
            <a:r>
              <a:rPr lang="sv-SE" sz="3100" dirty="0" smtClean="0"/>
              <a:t> </a:t>
            </a:r>
            <a:r>
              <a:rPr lang="sv-SE" sz="3100" dirty="0" smtClean="0">
                <a:solidFill>
                  <a:srgbClr val="595959"/>
                </a:solidFill>
              </a:rPr>
              <a:t>potatisäventyret</a:t>
            </a:r>
            <a:r>
              <a:rPr lang="sv-SE" sz="3100" dirty="0" smtClean="0"/>
              <a:t> </a:t>
            </a:r>
            <a:r>
              <a:rPr lang="sv-SE" sz="3100" dirty="0" smtClean="0">
                <a:solidFill>
                  <a:srgbClr val="595959"/>
                </a:solidFill>
              </a:rPr>
              <a:t>med</a:t>
            </a:r>
            <a:r>
              <a:rPr lang="sv-SE" sz="3100" dirty="0" smtClean="0"/>
              <a:t> </a:t>
            </a:r>
            <a:r>
              <a:rPr lang="sv-SE" sz="3100" dirty="0" smtClean="0">
                <a:solidFill>
                  <a:srgbClr val="595959"/>
                </a:solidFill>
              </a:rPr>
              <a:t>16-åringen</a:t>
            </a:r>
            <a:endParaRPr lang="sv-SE" sz="3100" dirty="0"/>
          </a:p>
        </p:txBody>
      </p:sp>
    </p:spTree>
    <p:extLst>
      <p:ext uri="{BB962C8B-B14F-4D97-AF65-F5344CB8AC3E}">
        <p14:creationId xmlns:p14="http://schemas.microsoft.com/office/powerpoint/2010/main" val="205693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C:\Users\Filippa\Documents\Det är bara att googla\Till Slideshare\Klaras bilder till PPT\Hand mot vatte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12054" y="-31723"/>
            <a:ext cx="10299382" cy="68897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ktangel 1"/>
          <p:cNvSpPr/>
          <p:nvPr/>
        </p:nvSpPr>
        <p:spPr>
          <a:xfrm>
            <a:off x="667728" y="258060"/>
            <a:ext cx="8539817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sv-SE" sz="4800" dirty="0" smtClean="0">
                <a:solidFill>
                  <a:schemeClr val="bg1"/>
                </a:solidFill>
              </a:rPr>
              <a:t>Tillsammans fångar vi in rösterna i det brusande samhällssamtalet</a:t>
            </a:r>
            <a:endParaRPr lang="sv-SE" sz="4800" dirty="0">
              <a:solidFill>
                <a:schemeClr val="bg1"/>
              </a:solidFill>
            </a:endParaRPr>
          </a:p>
        </p:txBody>
      </p:sp>
      <p:sp>
        <p:nvSpPr>
          <p:cNvPr id="4" name="Rektangel 3"/>
          <p:cNvSpPr/>
          <p:nvPr/>
        </p:nvSpPr>
        <p:spPr>
          <a:xfrm>
            <a:off x="29847" y="6329788"/>
            <a:ext cx="1888659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defRPr/>
            </a:pPr>
            <a:r>
              <a:rPr lang="sv-SE" sz="900" b="1" dirty="0">
                <a:solidFill>
                  <a:schemeClr val="accent1">
                    <a:lumMod val="75000"/>
                  </a:schemeClr>
                </a:solidFill>
                <a:latin typeface="Garamond" pitchFamily="18" charset="0"/>
              </a:rPr>
              <a:t>Foto: </a:t>
            </a:r>
            <a:r>
              <a:rPr lang="sv-SE" sz="900" b="1" dirty="0" smtClean="0">
                <a:solidFill>
                  <a:schemeClr val="accent1">
                    <a:lumMod val="75000"/>
                  </a:schemeClr>
                </a:solidFill>
                <a:latin typeface="Garamond" pitchFamily="18" charset="0"/>
              </a:rPr>
              <a:t>Klara Lindholm </a:t>
            </a:r>
            <a:r>
              <a:rPr lang="sv-SE" sz="900" b="1" dirty="0" smtClean="0">
                <a:solidFill>
                  <a:schemeClr val="accent1">
                    <a:lumMod val="75000"/>
                  </a:schemeClr>
                </a:solidFill>
                <a:latin typeface="Garamond" pitchFamily="18" charset="0"/>
                <a:hlinkClick r:id="rId3"/>
              </a:rPr>
              <a:t>CC BY-NC</a:t>
            </a:r>
            <a:r>
              <a:rPr lang="sv-SE" sz="900" b="1" dirty="0" smtClean="0">
                <a:solidFill>
                  <a:schemeClr val="accent1">
                    <a:lumMod val="75000"/>
                  </a:schemeClr>
                </a:solidFill>
                <a:latin typeface="Garamond" pitchFamily="18" charset="0"/>
              </a:rPr>
              <a:t> </a:t>
            </a:r>
            <a:r>
              <a:rPr lang="sv-SE" sz="900" b="1" dirty="0" smtClean="0">
                <a:solidFill>
                  <a:prstClr val="white"/>
                </a:solidFill>
                <a:latin typeface="Garamond" pitchFamily="18" charset="0"/>
              </a:rPr>
              <a:t> </a:t>
            </a:r>
            <a:endParaRPr lang="sv-SE" sz="900" dirty="0">
              <a:solidFill>
                <a:prstClr val="white"/>
              </a:solidFill>
              <a:latin typeface="Garamond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4298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ubrik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sv-SE" dirty="0">
                <a:solidFill>
                  <a:srgbClr val="595959"/>
                </a:solidFill>
              </a:rPr>
              <a:t>Att</a:t>
            </a:r>
            <a:r>
              <a:rPr lang="sv-SE" sz="4000" dirty="0" smtClean="0"/>
              <a:t> </a:t>
            </a:r>
            <a:r>
              <a:rPr lang="sv-SE" dirty="0" smtClean="0">
                <a:solidFill>
                  <a:srgbClr val="595959"/>
                </a:solidFill>
              </a:rPr>
              <a:t>samtals-googla</a:t>
            </a:r>
            <a:r>
              <a:rPr lang="sv-SE" sz="4000" dirty="0" smtClean="0"/>
              <a:t> </a:t>
            </a:r>
            <a:r>
              <a:rPr lang="sv-SE" dirty="0" smtClean="0">
                <a:solidFill>
                  <a:srgbClr val="595959"/>
                </a:solidFill>
              </a:rPr>
              <a:t>tillsammans</a:t>
            </a:r>
            <a:r>
              <a:rPr lang="sv-SE" sz="4000" dirty="0" smtClean="0"/>
              <a:t> </a:t>
            </a:r>
            <a:r>
              <a:rPr lang="sv-SE" sz="4000" dirty="0"/>
              <a:t/>
            </a:r>
            <a:br>
              <a:rPr lang="sv-SE" sz="4000" dirty="0"/>
            </a:br>
            <a:r>
              <a:rPr lang="sv-SE" sz="3100" dirty="0" smtClean="0">
                <a:solidFill>
                  <a:srgbClr val="595959"/>
                </a:solidFill>
              </a:rPr>
              <a:t>Eller</a:t>
            </a:r>
            <a:r>
              <a:rPr lang="sv-SE" sz="3100" dirty="0" smtClean="0"/>
              <a:t> </a:t>
            </a:r>
            <a:r>
              <a:rPr lang="sv-SE" sz="3100" dirty="0">
                <a:solidFill>
                  <a:srgbClr val="595959"/>
                </a:solidFill>
              </a:rPr>
              <a:t>potatisäventyret</a:t>
            </a:r>
            <a:r>
              <a:rPr lang="sv-SE" sz="3100" dirty="0" smtClean="0"/>
              <a:t> </a:t>
            </a:r>
            <a:r>
              <a:rPr lang="sv-SE" sz="3100" dirty="0">
                <a:solidFill>
                  <a:srgbClr val="595959"/>
                </a:solidFill>
              </a:rPr>
              <a:t>med</a:t>
            </a:r>
            <a:r>
              <a:rPr lang="sv-SE" sz="3100" dirty="0" smtClean="0"/>
              <a:t> </a:t>
            </a:r>
            <a:r>
              <a:rPr lang="sv-SE" sz="3100" dirty="0" smtClean="0">
                <a:solidFill>
                  <a:srgbClr val="595959"/>
                </a:solidFill>
              </a:rPr>
              <a:t>16-åringen</a:t>
            </a:r>
            <a:endParaRPr lang="sv-SE" sz="3100" dirty="0" smtClean="0"/>
          </a:p>
        </p:txBody>
      </p:sp>
      <p:sp>
        <p:nvSpPr>
          <p:cNvPr id="53253" name="Platshållare för text 10"/>
          <p:cNvSpPr>
            <a:spLocks noGrp="1"/>
          </p:cNvSpPr>
          <p:nvPr>
            <p:ph type="body" idx="1"/>
          </p:nvPr>
        </p:nvSpPr>
        <p:spPr>
          <a:xfrm>
            <a:off x="4644008" y="1772816"/>
            <a:ext cx="4262512" cy="2133859"/>
          </a:xfrm>
        </p:spPr>
        <p:txBody>
          <a:bodyPr>
            <a:normAutofit/>
          </a:bodyPr>
          <a:lstStyle/>
          <a:p>
            <a:r>
              <a:rPr lang="sv-SE" sz="4000" dirty="0" smtClean="0">
                <a:solidFill>
                  <a:srgbClr val="595959"/>
                </a:solidFill>
                <a:latin typeface="+mj-lt"/>
                <a:ea typeface="+mj-ea"/>
                <a:cs typeface="+mj-cs"/>
              </a:rPr>
              <a:t>Potatisen – en knöl utan framtid?</a:t>
            </a:r>
            <a:endParaRPr lang="sv-SE" sz="4000" dirty="0">
              <a:solidFill>
                <a:srgbClr val="595959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53256" name="Bildobjekt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0775" y="0"/>
            <a:ext cx="1639888" cy="696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Platshållare för innehåll 1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sv-SE" dirty="0"/>
          </a:p>
        </p:txBody>
      </p:sp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772816"/>
            <a:ext cx="4162425" cy="4762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ruta 3"/>
          <p:cNvSpPr txBox="1"/>
          <p:nvPr/>
        </p:nvSpPr>
        <p:spPr>
          <a:xfrm>
            <a:off x="323528" y="6366039"/>
            <a:ext cx="403244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800" dirty="0" err="1" smtClean="0">
                <a:hlinkClick r:id="rId5"/>
              </a:rPr>
              <a:t>Heart</a:t>
            </a:r>
            <a:r>
              <a:rPr lang="sv-SE" sz="800" dirty="0" smtClean="0">
                <a:hlinkClick r:id="rId5"/>
              </a:rPr>
              <a:t> </a:t>
            </a:r>
            <a:r>
              <a:rPr lang="sv-SE" sz="800" dirty="0" err="1" smtClean="0">
                <a:hlinkClick r:id="rId5"/>
              </a:rPr>
              <a:t>Potatoe</a:t>
            </a:r>
            <a:r>
              <a:rPr lang="sv-SE" sz="800" dirty="0" smtClean="0">
                <a:hlinkClick r:id="rId5"/>
              </a:rPr>
              <a:t>, By Jsome1</a:t>
            </a:r>
            <a:r>
              <a:rPr lang="sv-SE" sz="800" dirty="0" smtClean="0"/>
              <a:t>, </a:t>
            </a:r>
            <a:r>
              <a:rPr lang="sv-SE" sz="800" dirty="0" smtClean="0">
                <a:hlinkClick r:id="rId6"/>
              </a:rPr>
              <a:t>CC BY 2.0 </a:t>
            </a:r>
            <a:r>
              <a:rPr lang="sv-SE" sz="800" dirty="0" smtClean="0"/>
              <a:t> </a:t>
            </a:r>
            <a:br>
              <a:rPr lang="sv-SE" sz="800" dirty="0" smtClean="0"/>
            </a:br>
            <a:endParaRPr lang="sv-SE" sz="800" dirty="0"/>
          </a:p>
        </p:txBody>
      </p:sp>
    </p:spTree>
    <p:extLst>
      <p:ext uri="{BB962C8B-B14F-4D97-AF65-F5344CB8AC3E}">
        <p14:creationId xmlns:p14="http://schemas.microsoft.com/office/powerpoint/2010/main" val="1940812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2" descr="C:\Users\Filippa\Documents\Filippa\Källkritik Bonnier utbildning\Föreläsning Metod&amp;Fakta\Bilder\Hämtat från Microsoft office\Hjälpa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0"/>
            <a:ext cx="4643438" cy="6975475"/>
          </a:xfrm>
          <a:noFill/>
        </p:spPr>
      </p:pic>
      <p:sp>
        <p:nvSpPr>
          <p:cNvPr id="36867" name="Platshållare för text 6"/>
          <p:cNvSpPr>
            <a:spLocks noGrp="1"/>
          </p:cNvSpPr>
          <p:nvPr>
            <p:ph type="body" sz="quarter" idx="3"/>
          </p:nvPr>
        </p:nvSpPr>
        <p:spPr>
          <a:xfrm>
            <a:off x="4716463" y="2349500"/>
            <a:ext cx="4041775" cy="639763"/>
          </a:xfrm>
        </p:spPr>
        <p:txBody>
          <a:bodyPr/>
          <a:lstStyle/>
          <a:p>
            <a:endParaRPr lang="sv-SE" i="1" smtClean="0"/>
          </a:p>
          <a:p>
            <a:endParaRPr lang="sv-SE" i="1" smtClean="0"/>
          </a:p>
          <a:p>
            <a:endParaRPr lang="sv-SE" i="1" smtClean="0"/>
          </a:p>
          <a:p>
            <a:endParaRPr lang="sv-SE" i="1" smtClean="0"/>
          </a:p>
          <a:p>
            <a:endParaRPr lang="sv-SE" smtClean="0"/>
          </a:p>
        </p:txBody>
      </p:sp>
      <p:sp>
        <p:nvSpPr>
          <p:cNvPr id="8" name="Platshållare för innehåll 7"/>
          <p:cNvSpPr>
            <a:spLocks noGrp="1"/>
          </p:cNvSpPr>
          <p:nvPr>
            <p:ph sz="quarter" idx="4"/>
          </p:nvPr>
        </p:nvSpPr>
        <p:spPr>
          <a:xfrm>
            <a:off x="4645025" y="2636838"/>
            <a:ext cx="4498975" cy="3887787"/>
          </a:xfrm>
        </p:spPr>
        <p:txBody>
          <a:bodyPr/>
          <a:lstStyle/>
          <a:p>
            <a:pPr marL="0" indent="0">
              <a:buFont typeface="Arial" charset="0"/>
              <a:buNone/>
              <a:defRPr/>
            </a:pPr>
            <a:r>
              <a:rPr lang="sv-SE" sz="3600" i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Träna färdigheter </a:t>
            </a:r>
            <a:r>
              <a:rPr lang="sv-SE" sz="3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– inte bara skapa produkter</a:t>
            </a:r>
            <a:endParaRPr lang="sv-SE" sz="36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6869" name="Rubrik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Syftet med undervisningen</a:t>
            </a:r>
          </a:p>
        </p:txBody>
      </p:sp>
      <p:pic>
        <p:nvPicPr>
          <p:cNvPr id="36870" name="Bildobjekt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0775" y="0"/>
            <a:ext cx="1639888" cy="696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13340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ubrik 1"/>
          <p:cNvSpPr>
            <a:spLocks noGrp="1"/>
          </p:cNvSpPr>
          <p:nvPr>
            <p:ph type="title"/>
          </p:nvPr>
        </p:nvSpPr>
        <p:spPr>
          <a:xfrm>
            <a:off x="0" y="333375"/>
            <a:ext cx="8697913" cy="869950"/>
          </a:xfrm>
        </p:spPr>
        <p:txBody>
          <a:bodyPr/>
          <a:lstStyle/>
          <a:p>
            <a:r>
              <a:rPr lang="sv-SE" smtClean="0"/>
              <a:t>Referenser och inspirationslitteratur</a:t>
            </a:r>
          </a:p>
        </p:txBody>
      </p:sp>
      <p:sp>
        <p:nvSpPr>
          <p:cNvPr id="52227" name="Platshållare för innehåll 8"/>
          <p:cNvSpPr>
            <a:spLocks noGrp="1"/>
          </p:cNvSpPr>
          <p:nvPr>
            <p:ph sz="half" idx="2"/>
          </p:nvPr>
        </p:nvSpPr>
        <p:spPr>
          <a:xfrm>
            <a:off x="250825" y="1125538"/>
            <a:ext cx="8713788" cy="5732462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sv-SE" sz="900" dirty="0" smtClean="0"/>
              <a:t>Alexandersson, Mikael, Hansson, Thomas (red.) </a:t>
            </a:r>
            <a:r>
              <a:rPr lang="sv-SE" sz="900" i="1" dirty="0" smtClean="0"/>
              <a:t>Unga nätmiljöer: nya villkor för samarbete och lärande</a:t>
            </a:r>
            <a:r>
              <a:rPr lang="sv-SE" sz="900" dirty="0" smtClean="0"/>
              <a:t> (2011) </a:t>
            </a:r>
          </a:p>
          <a:p>
            <a:pPr>
              <a:buFont typeface="Arial" charset="0"/>
              <a:buNone/>
            </a:pPr>
            <a:r>
              <a:rPr lang="sv-SE" sz="900" dirty="0" smtClean="0"/>
              <a:t>Alexandersson, Mikael; </a:t>
            </a:r>
            <a:r>
              <a:rPr lang="sv-SE" sz="900" dirty="0" err="1" smtClean="0"/>
              <a:t>Limberg</a:t>
            </a:r>
            <a:r>
              <a:rPr lang="sv-SE" sz="900" dirty="0" smtClean="0"/>
              <a:t>, Louise, </a:t>
            </a:r>
            <a:r>
              <a:rPr lang="sv-SE" sz="900" i="1" dirty="0" smtClean="0"/>
              <a:t>Textflytt och sökslump: informationssökning via skolbibliotek</a:t>
            </a:r>
            <a:r>
              <a:rPr lang="sv-SE" sz="900" dirty="0" smtClean="0"/>
              <a:t>. Myndigheten för skolutveckling, (2007)</a:t>
            </a:r>
          </a:p>
          <a:p>
            <a:pPr>
              <a:buFont typeface="Arial" charset="0"/>
              <a:buNone/>
            </a:pPr>
            <a:r>
              <a:rPr lang="sv-SE" sz="900" dirty="0" err="1" smtClean="0"/>
              <a:t>Dysthe</a:t>
            </a:r>
            <a:r>
              <a:rPr lang="sv-SE" sz="900" dirty="0" smtClean="0"/>
              <a:t>, Olga, </a:t>
            </a:r>
            <a:r>
              <a:rPr lang="sv-SE" sz="900" i="1" dirty="0" smtClean="0"/>
              <a:t>Det flerstämmiga klassrummet.</a:t>
            </a:r>
            <a:r>
              <a:rPr lang="sv-SE" sz="900" dirty="0" smtClean="0"/>
              <a:t> (1996)</a:t>
            </a:r>
          </a:p>
          <a:p>
            <a:pPr>
              <a:buFont typeface="Arial" charset="0"/>
              <a:buNone/>
            </a:pPr>
            <a:r>
              <a:rPr lang="sv-SE" sz="900" dirty="0" smtClean="0"/>
              <a:t>Ekenberg, Anna, </a:t>
            </a:r>
            <a:r>
              <a:rPr lang="sv-SE" sz="900" i="1" dirty="0" smtClean="0"/>
              <a:t>Informationskompetens som mål i </a:t>
            </a:r>
            <a:r>
              <a:rPr lang="sv-SE" sz="900" i="1" dirty="0" err="1" smtClean="0"/>
              <a:t>högskoleutbildningen.Inställning</a:t>
            </a:r>
            <a:r>
              <a:rPr lang="sv-SE" sz="900" i="1" dirty="0" smtClean="0"/>
              <a:t> hos ledning, lärare och bibliotekarier vid en mindre högskola. -07</a:t>
            </a:r>
            <a:endParaRPr lang="sv-SE" sz="900" dirty="0" smtClean="0"/>
          </a:p>
          <a:p>
            <a:pPr>
              <a:buFont typeface="Arial" charset="0"/>
              <a:buNone/>
            </a:pPr>
            <a:r>
              <a:rPr lang="sv-SE" sz="900" i="1" dirty="0" smtClean="0"/>
              <a:t>Eleverna och nätet. PISA 2009 om 15-åringars förmåga att söka, läsa och värdera digital information.</a:t>
            </a:r>
            <a:r>
              <a:rPr lang="sv-SE" sz="900" dirty="0" smtClean="0"/>
              <a:t> Rapport 361, (2011). </a:t>
            </a:r>
          </a:p>
          <a:p>
            <a:pPr>
              <a:buFont typeface="Arial" charset="0"/>
              <a:buNone/>
            </a:pPr>
            <a:r>
              <a:rPr lang="sv-SE" sz="900" dirty="0" smtClean="0"/>
              <a:t>Enochsson, AnnBritt, </a:t>
            </a:r>
            <a:r>
              <a:rPr lang="sv-SE" sz="900" i="1" dirty="0" smtClean="0"/>
              <a:t>Internetsökningens didaktik</a:t>
            </a:r>
            <a:r>
              <a:rPr lang="sv-SE" sz="900" dirty="0" smtClean="0"/>
              <a:t> (2007) </a:t>
            </a:r>
          </a:p>
          <a:p>
            <a:pPr>
              <a:buFont typeface="Arial" charset="0"/>
              <a:buNone/>
            </a:pPr>
            <a:r>
              <a:rPr lang="sv-SE" sz="900" dirty="0" smtClean="0"/>
              <a:t>Fransson, Jonas, </a:t>
            </a:r>
            <a:r>
              <a:rPr lang="sv-SE" sz="900" i="1" dirty="0" smtClean="0"/>
              <a:t>Effektivare informationssökning på webben. En handbok i konsten att söka information. </a:t>
            </a:r>
            <a:r>
              <a:rPr lang="sv-SE" sz="900" dirty="0" smtClean="0"/>
              <a:t>(2007)  </a:t>
            </a:r>
          </a:p>
          <a:p>
            <a:pPr>
              <a:buFont typeface="Arial" charset="0"/>
              <a:buNone/>
            </a:pPr>
            <a:r>
              <a:rPr lang="sv-SE" sz="900" dirty="0" smtClean="0"/>
              <a:t>Hedman Jenny, Anna Lundh (red), </a:t>
            </a:r>
            <a:r>
              <a:rPr lang="sv-SE" sz="900" i="1" dirty="0" smtClean="0"/>
              <a:t>Informationskomptenser. Om lärare i informationspraktiker och informationssökning i lärandepraktiker.(</a:t>
            </a:r>
            <a:r>
              <a:rPr lang="sv-SE" sz="900" dirty="0" smtClean="0"/>
              <a:t>2009) </a:t>
            </a:r>
          </a:p>
          <a:p>
            <a:pPr>
              <a:buFont typeface="Arial" charset="0"/>
              <a:buNone/>
            </a:pPr>
            <a:r>
              <a:rPr lang="sv-SE" sz="900" dirty="0" err="1" smtClean="0"/>
              <a:t>Kuhlthau</a:t>
            </a:r>
            <a:r>
              <a:rPr lang="sv-SE" sz="900" dirty="0" smtClean="0"/>
              <a:t>, Carol Collier, </a:t>
            </a:r>
            <a:r>
              <a:rPr lang="sv-SE" sz="900" i="1" dirty="0" smtClean="0"/>
              <a:t>Informationssökningsprocessen</a:t>
            </a:r>
            <a:r>
              <a:rPr lang="sv-SE" sz="900" dirty="0" smtClean="0"/>
              <a:t> (2006)</a:t>
            </a:r>
          </a:p>
          <a:p>
            <a:pPr>
              <a:buFont typeface="Arial" charset="0"/>
              <a:buNone/>
            </a:pPr>
            <a:r>
              <a:rPr lang="sv-SE" sz="900" dirty="0" err="1" smtClean="0"/>
              <a:t>Limberg</a:t>
            </a:r>
            <a:r>
              <a:rPr lang="sv-SE" sz="900" dirty="0" smtClean="0"/>
              <a:t> Louise, Lena Folkesson, </a:t>
            </a:r>
            <a:r>
              <a:rPr lang="sv-SE" sz="900" i="1" dirty="0" smtClean="0"/>
              <a:t>Undervisning i informationssökning. Slutrapport från projektet Informationssökning, didaktik och lärande</a:t>
            </a:r>
            <a:r>
              <a:rPr lang="sv-SE" sz="900" dirty="0" smtClean="0"/>
              <a:t> (IDOL)(2006)</a:t>
            </a:r>
          </a:p>
          <a:p>
            <a:pPr>
              <a:buFont typeface="Arial" charset="0"/>
              <a:buNone/>
            </a:pPr>
            <a:r>
              <a:rPr lang="sv-SE" sz="900" dirty="0" err="1" smtClean="0"/>
              <a:t>Limberg</a:t>
            </a:r>
            <a:r>
              <a:rPr lang="sv-SE" sz="900" dirty="0" smtClean="0"/>
              <a:t>, Louise, </a:t>
            </a:r>
            <a:r>
              <a:rPr lang="sv-SE" sz="900" i="1" dirty="0" smtClean="0"/>
              <a:t>Att söka information för att lära. En studie av samspel mellan informationssökning och lärande</a:t>
            </a:r>
            <a:r>
              <a:rPr lang="sv-SE" sz="900" dirty="0" smtClean="0"/>
              <a:t> (2003)</a:t>
            </a:r>
          </a:p>
          <a:p>
            <a:pPr>
              <a:buFont typeface="Arial" charset="0"/>
              <a:buNone/>
            </a:pPr>
            <a:r>
              <a:rPr lang="sv-SE" sz="900" dirty="0" err="1" smtClean="0"/>
              <a:t>Limberg</a:t>
            </a:r>
            <a:r>
              <a:rPr lang="sv-SE" sz="900" dirty="0" smtClean="0"/>
              <a:t> Louise, Frances Hultgren, Bo </a:t>
            </a:r>
            <a:r>
              <a:rPr lang="sv-SE" sz="900" dirty="0" err="1" smtClean="0"/>
              <a:t>Jarneving</a:t>
            </a:r>
            <a:r>
              <a:rPr lang="sv-SE" sz="900" dirty="0" smtClean="0"/>
              <a:t>, </a:t>
            </a:r>
            <a:r>
              <a:rPr lang="sv-SE" sz="900" i="1" dirty="0" smtClean="0"/>
              <a:t>Informationssökning och lärande – en forskningsöversikt</a:t>
            </a:r>
            <a:r>
              <a:rPr lang="sv-SE" sz="900" dirty="0" smtClean="0"/>
              <a:t>. Skolverket (2002)</a:t>
            </a:r>
          </a:p>
          <a:p>
            <a:pPr>
              <a:buFont typeface="Arial" charset="0"/>
              <a:buNone/>
            </a:pPr>
            <a:r>
              <a:rPr lang="sv-SE" sz="900" dirty="0" err="1" smtClean="0"/>
              <a:t>Limberg</a:t>
            </a:r>
            <a:r>
              <a:rPr lang="sv-SE" sz="900" dirty="0" smtClean="0"/>
              <a:t>, Louise, </a:t>
            </a:r>
            <a:r>
              <a:rPr lang="sv-SE" sz="900" i="1" dirty="0" smtClean="0"/>
              <a:t>Skolbibliotekets pedagogiska roll – en kunskapsöversikt</a:t>
            </a:r>
            <a:r>
              <a:rPr lang="sv-SE" sz="900" dirty="0" smtClean="0"/>
              <a:t>. (2002) </a:t>
            </a:r>
          </a:p>
          <a:p>
            <a:pPr>
              <a:buFont typeface="Arial" charset="0"/>
              <a:buNone/>
            </a:pPr>
            <a:r>
              <a:rPr lang="sv-SE" sz="900" dirty="0" smtClean="0"/>
              <a:t>Lundh, Anna, </a:t>
            </a:r>
            <a:r>
              <a:rPr lang="sv-SE" sz="900" i="1" dirty="0" smtClean="0"/>
              <a:t>Informationssökning och lärare. En studie av 4-9-lärare i övergången från utbildning till yrkespraktik.</a:t>
            </a:r>
            <a:r>
              <a:rPr lang="sv-SE" sz="900" dirty="0" smtClean="0"/>
              <a:t> Magisteruppsats. (2005)</a:t>
            </a:r>
          </a:p>
          <a:p>
            <a:pPr>
              <a:buFont typeface="Arial" charset="0"/>
              <a:buNone/>
            </a:pPr>
            <a:r>
              <a:rPr lang="sv-SE" sz="900" dirty="0" err="1" smtClean="0"/>
              <a:t>Németh</a:t>
            </a:r>
            <a:r>
              <a:rPr lang="sv-SE" sz="900" dirty="0" smtClean="0"/>
              <a:t>, Ulrika, Jakten på den godkända texten: Läspraktiker och internetanvändning på gymnasieskolan. Licentiatavhandling (2011)</a:t>
            </a:r>
          </a:p>
          <a:p>
            <a:pPr>
              <a:buFont typeface="Arial" charset="0"/>
              <a:buNone/>
            </a:pPr>
            <a:r>
              <a:rPr lang="sv-SE" sz="900" dirty="0" smtClean="0"/>
              <a:t>Nilsson, Monica. </a:t>
            </a:r>
            <a:r>
              <a:rPr lang="sv-SE" sz="900" i="1" dirty="0" smtClean="0"/>
              <a:t>Informationsfärdighet i praktiken.</a:t>
            </a:r>
            <a:r>
              <a:rPr lang="sv-SE" sz="900" dirty="0" smtClean="0"/>
              <a:t> (2007) </a:t>
            </a:r>
          </a:p>
          <a:p>
            <a:pPr>
              <a:buFont typeface="Arial" charset="0"/>
              <a:buNone/>
            </a:pPr>
            <a:r>
              <a:rPr lang="sv-SE" sz="900" dirty="0" err="1" smtClean="0"/>
              <a:t>Näslundh</a:t>
            </a:r>
            <a:r>
              <a:rPr lang="sv-SE" sz="900" dirty="0" smtClean="0"/>
              <a:t> ,Carina, </a:t>
            </a:r>
            <a:r>
              <a:rPr lang="sv-SE" sz="900" i="1" dirty="0" smtClean="0"/>
              <a:t>Eleverna upptäcker inte världen själva</a:t>
            </a:r>
            <a:r>
              <a:rPr lang="sv-SE" sz="900" dirty="0" smtClean="0"/>
              <a:t>. </a:t>
            </a:r>
            <a:r>
              <a:rPr lang="sv-SE" sz="900" i="1" dirty="0" smtClean="0"/>
              <a:t>DIU</a:t>
            </a:r>
            <a:r>
              <a:rPr lang="sv-SE" sz="900" dirty="0" smtClean="0"/>
              <a:t>. Nr 6. 2002.</a:t>
            </a:r>
          </a:p>
          <a:p>
            <a:pPr>
              <a:buFont typeface="Arial" charset="0"/>
              <a:buNone/>
            </a:pPr>
            <a:r>
              <a:rPr lang="sv-SE" sz="900" dirty="0" smtClean="0"/>
              <a:t>Rask, Stig Roland,</a:t>
            </a:r>
            <a:r>
              <a:rPr lang="sv-SE" sz="900" i="1" dirty="0" smtClean="0"/>
              <a:t> När det gamla möter det nya. Om skolan och den nya tekniken</a:t>
            </a:r>
            <a:r>
              <a:rPr lang="sv-SE" sz="900" dirty="0" smtClean="0"/>
              <a:t> (2006)</a:t>
            </a:r>
          </a:p>
          <a:p>
            <a:pPr>
              <a:buFont typeface="Arial" charset="0"/>
              <a:buNone/>
            </a:pPr>
            <a:r>
              <a:rPr lang="sv-SE" sz="900" dirty="0" smtClean="0"/>
              <a:t>Rask, Stig Roland, </a:t>
            </a:r>
            <a:r>
              <a:rPr lang="sv-SE" sz="900" i="1" dirty="0" smtClean="0"/>
              <a:t>Hotbilder och motbilder. Om värderingar, lärande och Interne</a:t>
            </a:r>
            <a:r>
              <a:rPr lang="sv-SE" sz="900" dirty="0" smtClean="0"/>
              <a:t>t (2002)</a:t>
            </a:r>
          </a:p>
          <a:p>
            <a:pPr>
              <a:buFont typeface="Arial" charset="0"/>
              <a:buNone/>
            </a:pPr>
            <a:r>
              <a:rPr lang="sv-SE" sz="900" dirty="0" err="1" smtClean="0"/>
              <a:t>Thurén</a:t>
            </a:r>
            <a:r>
              <a:rPr lang="sv-SE" sz="900" dirty="0" smtClean="0"/>
              <a:t>, Torsten, </a:t>
            </a:r>
            <a:r>
              <a:rPr lang="sv-SE" sz="900" i="1" dirty="0" smtClean="0"/>
              <a:t>Sant eller falskt? Metoder i källkritik</a:t>
            </a:r>
            <a:r>
              <a:rPr lang="sv-SE" sz="900" dirty="0" smtClean="0"/>
              <a:t> (2003) </a:t>
            </a:r>
          </a:p>
          <a:p>
            <a:pPr>
              <a:buFont typeface="Arial" charset="0"/>
              <a:buNone/>
            </a:pPr>
            <a:endParaRPr lang="sv-SE" sz="900" dirty="0" smtClean="0"/>
          </a:p>
          <a:p>
            <a:pPr>
              <a:buFont typeface="Arial" charset="0"/>
              <a:buNone/>
            </a:pPr>
            <a:endParaRPr lang="sv-SE" sz="900" dirty="0" smtClean="0"/>
          </a:p>
          <a:p>
            <a:pPr>
              <a:buFont typeface="Arial" charset="0"/>
              <a:buNone/>
            </a:pPr>
            <a:endParaRPr lang="sv-SE" sz="900" dirty="0" smtClean="0"/>
          </a:p>
          <a:p>
            <a:pPr>
              <a:buFont typeface="Arial" charset="0"/>
              <a:buNone/>
            </a:pPr>
            <a:r>
              <a:rPr lang="sv-SE" sz="900" dirty="0" smtClean="0"/>
              <a:t> </a:t>
            </a:r>
          </a:p>
          <a:p>
            <a:pPr>
              <a:buFont typeface="Arial" charset="0"/>
              <a:buNone/>
            </a:pPr>
            <a:endParaRPr lang="sv-SE" sz="900" dirty="0" smtClean="0"/>
          </a:p>
          <a:p>
            <a:pPr>
              <a:buFont typeface="Arial" charset="0"/>
              <a:buNone/>
            </a:pPr>
            <a:endParaRPr lang="sv-SE" sz="900" dirty="0" smtClean="0"/>
          </a:p>
          <a:p>
            <a:pPr>
              <a:buFont typeface="Arial" charset="0"/>
              <a:buNone/>
            </a:pPr>
            <a:endParaRPr lang="sv-SE" sz="900" dirty="0" smtClean="0"/>
          </a:p>
        </p:txBody>
      </p:sp>
      <p:sp>
        <p:nvSpPr>
          <p:cNvPr id="4" name="textruta 3"/>
          <p:cNvSpPr txBox="1"/>
          <p:nvPr/>
        </p:nvSpPr>
        <p:spPr>
          <a:xfrm>
            <a:off x="4856905" y="4560852"/>
            <a:ext cx="3708400" cy="163195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sv-SE" sz="2000" b="1" dirty="0" smtClean="0">
                <a:solidFill>
                  <a:srgbClr val="0000FF"/>
                </a:solidFill>
              </a:rPr>
              <a:t>Vill </a:t>
            </a:r>
            <a:r>
              <a:rPr lang="sv-SE" sz="2000" b="1" dirty="0">
                <a:solidFill>
                  <a:srgbClr val="0000FF"/>
                </a:solidFill>
              </a:rPr>
              <a:t>du beställa </a:t>
            </a:r>
            <a:r>
              <a:rPr lang="sv-SE" sz="2000" b="1" dirty="0" smtClean="0">
                <a:solidFill>
                  <a:srgbClr val="0000FF"/>
                </a:solidFill>
              </a:rPr>
              <a:t>hela föreläsningen </a:t>
            </a:r>
            <a:r>
              <a:rPr lang="sv-SE" sz="2000" b="1" dirty="0">
                <a:solidFill>
                  <a:srgbClr val="0000FF"/>
                </a:solidFill>
              </a:rPr>
              <a:t>till ditt lärarlag eller din skola? Kontakta mig på </a:t>
            </a:r>
            <a:r>
              <a:rPr lang="sv-SE" sz="2000" b="1" dirty="0">
                <a:solidFill>
                  <a:srgbClr val="0000FF"/>
                </a:solidFill>
                <a:hlinkClick r:id="rId3"/>
              </a:rPr>
              <a:t>filippa@skrivateljen.se</a:t>
            </a:r>
            <a:r>
              <a:rPr lang="sv-SE" sz="2000" b="1" dirty="0">
                <a:solidFill>
                  <a:srgbClr val="0000FF"/>
                </a:solidFill>
              </a:rPr>
              <a:t> </a:t>
            </a:r>
          </a:p>
          <a:p>
            <a:pPr>
              <a:defRPr/>
            </a:pPr>
            <a:r>
              <a:rPr lang="sv-SE" sz="2000" b="1" dirty="0">
                <a:solidFill>
                  <a:srgbClr val="0000FF"/>
                </a:solidFill>
              </a:rPr>
              <a:t>Telefon: 070-786 71 15</a:t>
            </a:r>
          </a:p>
        </p:txBody>
      </p:sp>
      <p:sp>
        <p:nvSpPr>
          <p:cNvPr id="5" name="textruta 4"/>
          <p:cNvSpPr txBox="1"/>
          <p:nvPr/>
        </p:nvSpPr>
        <p:spPr>
          <a:xfrm>
            <a:off x="539552" y="5608027"/>
            <a:ext cx="3384550" cy="58477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sv-SE" sz="1600" b="1" dirty="0" smtClean="0">
                <a:solidFill>
                  <a:srgbClr val="FF0000"/>
                </a:solidFill>
              </a:rPr>
              <a:t>Köpa boken</a:t>
            </a:r>
            <a:r>
              <a:rPr lang="sv-SE" sz="1600" b="1" dirty="0">
                <a:solidFill>
                  <a:srgbClr val="FF0000"/>
                </a:solidFill>
              </a:rPr>
              <a:t>? 10% rabatt </a:t>
            </a:r>
            <a:r>
              <a:rPr lang="sv-SE" sz="1600" b="1" dirty="0" smtClean="0">
                <a:solidFill>
                  <a:srgbClr val="FF0000"/>
                </a:solidFill>
              </a:rPr>
              <a:t>för alla på </a:t>
            </a:r>
            <a:r>
              <a:rPr lang="sv-SE" sz="1600" b="1" dirty="0" err="1" smtClean="0">
                <a:solidFill>
                  <a:srgbClr val="FF0000"/>
                </a:solidFill>
              </a:rPr>
              <a:t>Bibmeet</a:t>
            </a:r>
            <a:r>
              <a:rPr lang="sv-SE" sz="1600" b="1" dirty="0" smtClean="0">
                <a:solidFill>
                  <a:srgbClr val="FF0000"/>
                </a:solidFill>
              </a:rPr>
              <a:t>! </a:t>
            </a:r>
            <a:r>
              <a:rPr lang="sv-SE" sz="1600" b="1" dirty="0">
                <a:solidFill>
                  <a:srgbClr val="FF0000"/>
                </a:solidFill>
              </a:rPr>
              <a:t>Hugg en folder!</a:t>
            </a:r>
          </a:p>
        </p:txBody>
      </p:sp>
    </p:spTree>
    <p:extLst>
      <p:ext uri="{BB962C8B-B14F-4D97-AF65-F5344CB8AC3E}">
        <p14:creationId xmlns:p14="http://schemas.microsoft.com/office/powerpoint/2010/main" val="1314942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227</TotalTime>
  <Words>485</Words>
  <Application>Microsoft Office PowerPoint</Application>
  <PresentationFormat>Bildspel på skärmen (4:3)</PresentationFormat>
  <Paragraphs>58</Paragraphs>
  <Slides>7</Slides>
  <Notes>6</Notes>
  <HiddenSlides>0</HiddenSlides>
  <MMClips>0</MMClips>
  <ScaleCrop>false</ScaleCrop>
  <HeadingPairs>
    <vt:vector size="6" baseType="variant">
      <vt:variant>
        <vt:lpstr>Tema</vt:lpstr>
      </vt:variant>
      <vt:variant>
        <vt:i4>1</vt:i4>
      </vt:variant>
      <vt:variant>
        <vt:lpstr>Serverprogram för OLE-inbäddning</vt:lpstr>
      </vt:variant>
      <vt:variant>
        <vt:i4>1</vt:i4>
      </vt:variant>
      <vt:variant>
        <vt:lpstr>Bildrubriker</vt:lpstr>
      </vt:variant>
      <vt:variant>
        <vt:i4>7</vt:i4>
      </vt:variant>
    </vt:vector>
  </HeadingPairs>
  <TitlesOfParts>
    <vt:vector size="9" baseType="lpstr">
      <vt:lpstr>Office-tema</vt:lpstr>
      <vt:lpstr>Acrobat Document</vt:lpstr>
      <vt:lpstr>PowerPoint-presentation</vt:lpstr>
      <vt:lpstr>PowerPoint-presentation</vt:lpstr>
      <vt:lpstr>PowerPoint-presentation</vt:lpstr>
      <vt:lpstr>PowerPoint-presentation</vt:lpstr>
      <vt:lpstr>Att samtals-googla tillsammans  Eller potatisäventyret med 16-åringen</vt:lpstr>
      <vt:lpstr>Syftet med undervisningen</vt:lpstr>
      <vt:lpstr>Referenser och inspirationslitteratur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PowerPoint-presentation</dc:title>
  <dc:creator>Filippa</dc:creator>
  <cp:lastModifiedBy>Filippa</cp:lastModifiedBy>
  <cp:revision>5</cp:revision>
  <dcterms:created xsi:type="dcterms:W3CDTF">2013-03-13T18:22:58Z</dcterms:created>
  <dcterms:modified xsi:type="dcterms:W3CDTF">2013-03-14T14:12:20Z</dcterms:modified>
</cp:coreProperties>
</file>